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8" r:id="rId2"/>
    <p:sldId id="264" r:id="rId3"/>
    <p:sldId id="269" r:id="rId4"/>
    <p:sldId id="302" r:id="rId5"/>
    <p:sldId id="303" r:id="rId6"/>
    <p:sldId id="300" r:id="rId7"/>
    <p:sldId id="256" r:id="rId8"/>
    <p:sldId id="289" r:id="rId9"/>
    <p:sldId id="260" r:id="rId10"/>
    <p:sldId id="312" r:id="rId11"/>
    <p:sldId id="285" r:id="rId12"/>
    <p:sldId id="290" r:id="rId13"/>
    <p:sldId id="286" r:id="rId14"/>
    <p:sldId id="311" r:id="rId15"/>
    <p:sldId id="287" r:id="rId16"/>
    <p:sldId id="288" r:id="rId17"/>
    <p:sldId id="310" r:id="rId18"/>
    <p:sldId id="308" r:id="rId19"/>
    <p:sldId id="309" r:id="rId20"/>
    <p:sldId id="299" r:id="rId21"/>
    <p:sldId id="319" r:id="rId22"/>
    <p:sldId id="304" r:id="rId23"/>
    <p:sldId id="280" r:id="rId24"/>
    <p:sldId id="279" r:id="rId25"/>
    <p:sldId id="320" r:id="rId26"/>
    <p:sldId id="321" r:id="rId27"/>
    <p:sldId id="328" r:id="rId28"/>
    <p:sldId id="305" r:id="rId29"/>
    <p:sldId id="306" r:id="rId30"/>
    <p:sldId id="307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1" r:id="rId56"/>
    <p:sldId id="33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14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4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09/02/2025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09-02-2025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youtu.be/u8uHI6WLz6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iopscience.iop.org/book/mono/978-1-6817-4073-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xmlns="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</a:t>
            </a:r>
            <a:r>
              <a:rPr lang="el-GR" sz="20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angle between particle i and j | 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i,j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n-jet rates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n–jet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section for n-jets /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tau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16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hadronic W and Z decays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4"/>
              </a:rPr>
              <a:t>https://doi.org/10.22323/1.414.0820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@ FCCee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hlinkClick r:id="rId7"/>
              </a:rPr>
              <a:t>http://dx.doi.org/10.1140/epjc/s10052-019-6904-3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(1989 - 2000)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 √s = 91 GeV for eē → Z0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LEP1.5 √s = 2 × 80.3 GeV for eē → WW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(1989-)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(2040-)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distribution function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https://fr.wikipedia.org/wiki/Hadron#/media/Fichier:Qqhadrons.png</a:t>
            </a:r>
            <a:endParaRPr lang="en-GB" sz="700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xmlns="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https://physics.stackexchange.com/questions/369092/understanding-the-parton-distribution-functions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compute a PDF?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factorisation scheme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how to separate the perturbative (short-distance/high-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contributions from the non-perturbative (long-distance/low-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order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DGLAP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https://gsalam.web.cern.ch/repository/talks/2015-SaoPaulo-lecture3.pdf</a:t>
            </a:r>
            <a:endParaRPr lang="en-GB" sz="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Timeline so far…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 Sep 2024 – Meeting (Philip, Manjit,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Ritu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physics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Edition#1 2016 : </a:t>
            </a:r>
            <a:r>
              <a:rPr lang="en-US" sz="700" dirty="0">
                <a:hlinkClick r:id="rId2"/>
              </a:rPr>
              <a:t>https://iopscience.iop.org/book/mono/978-1-6817-4073-7</a:t>
            </a:r>
            <a:endParaRPr lang="en-US" sz="700" dirty="0"/>
          </a:p>
          <a:p>
            <a:r>
              <a:rPr lang="en-US" sz="700" dirty="0"/>
              <a:t>Edition#2 2023 : </a:t>
            </a:r>
            <a:r>
              <a:rPr lang="en-US" sz="700" dirty="0">
                <a:hlinkClick r:id="rId3"/>
              </a:rPr>
              <a:t>https://iopscience.iop.org/book/mono/978-0-7503-4737-2</a:t>
            </a:r>
            <a:endParaRPr lang="en-GB" sz="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xmlns="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Useful resources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hlinkClick r:id="rId9"/>
              </a:rPr>
              <a:t>https://youtu.be/u8uHI6WLz6c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What are they?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substructures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xmlns="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https://cms.cern/news/jets-cms-and-determination-their-energy-scale</a:t>
            </a:r>
            <a:endParaRPr lang="en-GB" sz="700"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xmlns="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hlinkClick r:id="rId5"/>
              </a:rPr>
              <a:t>https://en.wikipedia.org/wiki/Self-similar_process#/media/File:Wiener_process_animated.gif</a:t>
            </a:r>
            <a:endParaRPr lang="en-GB" sz="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7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History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Mean sphericity decreases with increasing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Sphericity peaks at low values as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increases</a:t>
            </a:r>
            <a:endParaRPr lang="en-US" sz="1600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Confirmed jets are formed due to </a:t>
            </a:r>
            <a:r>
              <a:rPr lang="en-IN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 cross-section ≈ exp(-b×p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with b=1.02 ± 0.09 GeV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events increases with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above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https://journals.aps.org/prl/pdf/10.1103/PhysRevLett.35.1609</a:t>
            </a:r>
            <a:endParaRPr lang="en-GB" sz="7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xmlns="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5"/>
              </a:rPr>
              <a:t>https://en.wikipedia.org/wiki/File:CDF_Top_Event.jpg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example,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Sterman–Weinberg jets : first jet algorithm (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  <a:hlinkClick r:id="rId2"/>
              </a:rPr>
              <a:t>PRL-1969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fraction of 2-jet events for a given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ϵ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δ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4"/>
              </a:rPr>
              <a:t>https://iopscience.iop.org/book/mono/978-1-6817-4073-7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Reconstruction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3"/>
              </a:rPr>
              <a:t>https://iopscience.iop.org/book/mono/978-1-6817-4073-7</a:t>
            </a:r>
            <a:endParaRPr lang="en-GB" sz="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Cone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and collinear (IRC) safety,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η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or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hlinkClick r:id="rId2"/>
              </a:rPr>
              <a:t>https://iopscience.iop.org/book/mono/978-1-6817-4073-7</a:t>
            </a:r>
            <a:endParaRPr lang="en-GB" sz="7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Cone</a:t>
            </a:r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27321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Sequential</a:t>
            </a:r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Fixed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Stable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xmlns="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46455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Overlapping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Jets – Clustering algorithms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xmlns="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2"/>
              </a:rPr>
              <a:t>https://indico.cern.ch/event/346738/contributions/813675/attachments/684118/939687/14_JetPhysics.pdf</a:t>
            </a:r>
            <a:endParaRPr lang="en-GB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Detector parameters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co-ordinate system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Azimuthal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Φ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Radial distance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Polar angle </a:t>
            </a:r>
            <a:r>
              <a:rPr lang="el-GR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θ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CMS particle definitions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Learning Pythia-ROOT workflows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UA5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 Repository </a:t>
            </a: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(20 November 2024)</a:t>
            </a:r>
            <a:endParaRPr lang="en-IN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390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github.com/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phylmath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/HEP-</a:t>
            </a:r>
            <a:r>
              <a:rPr lang="en-IN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</a:t>
            </a:r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500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sz="28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: L3 .vs. PYTHIA at 91.2 GeV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all QCD and check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data type of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one has used anti-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HEP introduction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Correcting data types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</a:t>
            </a:r>
            <a:r>
              <a:rPr lang="en-US" sz="28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068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/>
              <a:t>Parton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674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4187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38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ρ</a:t>
            </a:r>
            <a:r>
              <a:rPr lang="en-US" sz="1600" b="1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s'</a:t>
            </a:r>
            <a:endParaRPr lang="en-IN" sz="1600" b="1" baseline="-25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/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/>
              <a:t>Questions: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1- what does repeated numbers mean X-&gt;X-&gt;X ?</a:t>
            </a:r>
          </a:p>
          <a:p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2- difference between having (X,X) or (X,0) daughters ?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6" name="Rectangle 145"/>
          <p:cNvSpPr/>
          <p:nvPr/>
        </p:nvSpPr>
        <p:spPr>
          <a:xfrm>
            <a:off x="426244" y="1902621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0" name="Rectangle 149"/>
          <p:cNvSpPr/>
          <p:nvPr/>
        </p:nvSpPr>
        <p:spPr>
          <a:xfrm>
            <a:off x="2255044" y="3645125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kT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 event listing for </a:t>
            </a:r>
            <a:r>
              <a:rPr lang="en-US" sz="1600" dirty="0" err="1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Nch</a:t>
            </a: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(assumes homogenous beam substructure)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Solved Nch-2,4 curve issues – Tweaking physics processes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PDF toggle impacts high nCh values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xmlns="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Fitting nCh curves with NB distributions – Tweaking PDF parameters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xmlns="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</a:t>
            </a:r>
            <a:r>
              <a:rPr lang="en-IN" sz="14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4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 x </a:t>
            </a:r>
            <a:r>
              <a:rPr lang="el-GR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195970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Event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collision products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631904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76788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 products</a:t>
            </a:r>
            <a:endParaRPr lang="en-IN" sz="14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π+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π-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x K+</a:t>
            </a:r>
          </a:p>
          <a:p>
            <a:r>
              <a:rPr lang="en-IN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6796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positive rapidity (+y)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/>
              <a:t>negative rapidity (-y)</a:t>
            </a:r>
            <a:endParaRPr lang="en-IN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Jet visualisation</a:t>
            </a:r>
            <a:endParaRPr lang="en-IN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Analysing jet structure for nEvent = 1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xmlns="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main301.cc – Setting physics switches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Meeting : </a:t>
            </a:r>
            <a:r>
              <a:rPr lang="en-US" b="1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 </a:t>
            </a:r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February 2025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NBD Fit issues – MINOS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Minutes of meeting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xx</a:t>
            </a:r>
            <a:endParaRPr lang="en-US" sz="1600" dirty="0">
              <a:solidFill>
                <a:srgbClr val="00B05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Theoretical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Interactions determined by the coupling constant (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results in ‘asymptotic freedom’ i.e. ↓</a:t>
            </a:r>
            <a:r>
              <a:rPr lang="el-GR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α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process ‘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q</a:t>
            </a:r>
            <a:r>
              <a:rPr lang="en-IN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q̅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(Q</a:t>
            </a:r>
            <a:r>
              <a:rPr lang="en-US" sz="16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hlinkClick r:id="rId3"/>
              </a:rPr>
              <a:t>https://doi.org/10.1016/j.physletb.2015.09.063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Phenomenology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of qq̅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a virtual photon or Z boson via 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l-GR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γ</a:t>
            </a:r>
            <a:r>
              <a:rPr lang="el-GR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∗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Z</a:t>
            </a:r>
            <a:r>
              <a:rPr lang="en-IN" sz="12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Decay from gluons via (g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 or 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</a:t>
            </a:r>
            <a:r>
              <a:rPr lang="en-IN" sz="12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qq̅g</a:t>
            </a: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</a:t>
            </a:r>
            <a:r>
              <a:rPr lang="en-IN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qq̅)</a:t>
            </a:r>
            <a:endParaRPr lang="en-US" sz="12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radiation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Hadronisation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Particle decay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PYTHIA uses LLA parton shower with (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sz="2000" baseline="-25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branching_parton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en-US" sz="20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sz="2000" baseline="-25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→ hadron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Expected total events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 at √s = 91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+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at √s = 160 GeV ~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 Z0 – Increased statistical samples by factor of 10</a:t>
            </a:r>
            <a:r>
              <a:rPr lang="en-US" sz="1600" baseline="30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2699</Words>
  <Application>Microsoft Office PowerPoint</Application>
  <PresentationFormat>Widescreen</PresentationFormat>
  <Paragraphs>397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Detector parameters</vt:lpstr>
      <vt:lpstr>CMS co-ordinate system</vt:lpstr>
      <vt:lpstr>CMS particle definitions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Solving NBD Fit issues – MINOS</vt:lpstr>
      <vt:lpstr>Minutes of meeting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948</cp:revision>
  <dcterms:created xsi:type="dcterms:W3CDTF">2024-11-21T11:19:07Z</dcterms:created>
  <dcterms:modified xsi:type="dcterms:W3CDTF">2025-02-09T10:49:27Z</dcterms:modified>
</cp:coreProperties>
</file>